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5" r:id="rId4"/>
    <p:sldId id="258" r:id="rId5"/>
    <p:sldId id="264" r:id="rId6"/>
    <p:sldId id="259" r:id="rId7"/>
    <p:sldId id="260" r:id="rId8"/>
    <p:sldId id="266" r:id="rId9"/>
    <p:sldId id="261" r:id="rId10"/>
    <p:sldId id="267" r:id="rId11"/>
    <p:sldId id="269" r:id="rId12"/>
    <p:sldId id="270" r:id="rId13"/>
    <p:sldId id="262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08843-DA04-4CC7-BFFB-F77A6FE0B54D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7C613-2C05-42B4-8448-5B9185A47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06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29D3-8C47-41EB-B865-699C90521D70}" type="datetime1">
              <a:rPr lang="en-US" smtClean="0"/>
              <a:t>4/17/2020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66ED3-52F2-4793-A397-9386A8E43662}" type="datetime1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2361-A97D-4179-AB32-B2CEAFA4F38F}" type="datetime1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3946C-A148-4750-A13D-E2A3085CBA8C}" type="datetime1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EC09B-BB36-4C43-BAFA-A03C5EF22458}" type="datetime1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F931-2CC5-4762-A3C9-A2BF6B8C3A1E}" type="datetime1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0F4D-08C0-4E4E-86A7-1A2EC7CA9815}" type="datetime1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1C323-6D05-4B3A-9DF0-C7368356CBD7}" type="datetime1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9059-4129-4B52-854D-3CA0CC197090}" type="datetime1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C4383-6AC8-410A-A791-3AB6747842C2}" type="datetime1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C996-BF5F-4A24-A558-25476BA997BF}" type="datetime1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FD7350F-C238-42BE-B9B3-C16678D13FF6}" type="datetime1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 </a:t>
            </a:r>
            <a:r>
              <a:rPr lang="en-US" dirty="0" err="1" smtClean="0"/>
              <a:t>Prasanna</a:t>
            </a:r>
            <a:r>
              <a:rPr lang="en-US" dirty="0" smtClean="0"/>
              <a:t> </a:t>
            </a:r>
            <a:r>
              <a:rPr lang="en-US" dirty="0" err="1" smtClean="0"/>
              <a:t>M.Tambe</a:t>
            </a:r>
            <a:endParaRPr lang="en-US" dirty="0" smtClean="0"/>
          </a:p>
          <a:p>
            <a:r>
              <a:rPr lang="en-US" dirty="0" smtClean="0"/>
              <a:t>Last updated on 17</a:t>
            </a:r>
            <a:r>
              <a:rPr lang="en-US" baseline="30000" dirty="0" smtClean="0"/>
              <a:t>th</a:t>
            </a:r>
            <a:r>
              <a:rPr lang="en-US" dirty="0" smtClean="0"/>
              <a:t> April 2020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8229600" cy="183295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Ac</a:t>
            </a:r>
            <a:r>
              <a:rPr lang="en-US" sz="2400" dirty="0" smtClean="0"/>
              <a:t>counting </a:t>
            </a:r>
            <a:r>
              <a:rPr lang="en-US" sz="2400" dirty="0" smtClean="0"/>
              <a:t>for Foreign Currency Transactions (AS </a:t>
            </a:r>
            <a:r>
              <a:rPr lang="en-US" sz="2400" dirty="0" smtClean="0"/>
              <a:t>11-revised </a:t>
            </a:r>
            <a:r>
              <a:rPr lang="en-US" sz="2400" dirty="0" err="1" smtClean="0"/>
              <a:t>w.e.f</a:t>
            </a:r>
            <a:r>
              <a:rPr lang="en-US" sz="2400" dirty="0" smtClean="0"/>
              <a:t>.  1.4.2004) </a:t>
            </a:r>
            <a:br>
              <a:rPr lang="en-US" sz="2400" dirty="0" smtClean="0"/>
            </a:br>
            <a:r>
              <a:rPr lang="en-US" sz="2400" dirty="0" smtClean="0"/>
              <a:t>Online Learning Resources</a:t>
            </a:r>
            <a:endParaRPr lang="en-IN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Email for comments &amp; suggestions - tybcom.faa1@gmail.com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Accounting Entries </a:t>
            </a:r>
            <a:r>
              <a:rPr lang="en-IN" dirty="0"/>
              <a:t>– Import purchases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28755766"/>
              </p:ext>
            </p:extLst>
          </p:nvPr>
        </p:nvGraphicFramePr>
        <p:xfrm>
          <a:off x="990600" y="1805940"/>
          <a:ext cx="7772399" cy="3985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72399"/>
              </a:tblGrid>
              <a:tr h="29889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At year end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Fx Fluctuation a/c Dr. (for loss)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To Supplier a/c 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OR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Supplier a/c Dr.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To Fx Fluctuation a/c (for gain)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963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Fx</a:t>
                      </a:r>
                      <a:r>
                        <a:rPr lang="en-US" sz="2000" dirty="0">
                          <a:effectLst/>
                        </a:rPr>
                        <a:t> Fluctuation a/c Dr. (for net gain)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 P&amp;L a/c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68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Accounting Entries </a:t>
            </a:r>
            <a:r>
              <a:rPr lang="en-IN" dirty="0"/>
              <a:t>– Export sales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60242936"/>
              </p:ext>
            </p:extLst>
          </p:nvPr>
        </p:nvGraphicFramePr>
        <p:xfrm>
          <a:off x="990600" y="1981200"/>
          <a:ext cx="7239000" cy="381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39000"/>
              </a:tblGrid>
              <a:tr h="14287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When the goods are sold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Customer a/c </a:t>
                      </a:r>
                      <a:r>
                        <a:rPr lang="en-US" sz="2000" dirty="0" err="1">
                          <a:effectLst/>
                        </a:rPr>
                        <a:t>Dr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 Export sales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812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When amount is received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Bank a/c Dr.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Fx</a:t>
                      </a:r>
                      <a:r>
                        <a:rPr lang="en-US" sz="2000" dirty="0">
                          <a:effectLst/>
                        </a:rPr>
                        <a:t> Fluctuation a/c Dr. (for loss)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 Customer a/c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 </a:t>
                      </a:r>
                      <a:r>
                        <a:rPr lang="en-US" sz="2000" dirty="0" err="1">
                          <a:effectLst/>
                        </a:rPr>
                        <a:t>Fx</a:t>
                      </a:r>
                      <a:r>
                        <a:rPr lang="en-US" sz="2000" dirty="0">
                          <a:effectLst/>
                        </a:rPr>
                        <a:t> Fluctuation a/c (for gain)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27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Accounting Entries </a:t>
            </a:r>
            <a:r>
              <a:rPr lang="en-IN" dirty="0"/>
              <a:t>– Export sales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30997875"/>
              </p:ext>
            </p:extLst>
          </p:nvPr>
        </p:nvGraphicFramePr>
        <p:xfrm>
          <a:off x="1143000" y="1805940"/>
          <a:ext cx="7010400" cy="3985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10400"/>
              </a:tblGrid>
              <a:tr h="29889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At year end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Fx Fluctuation a/c Dr. (for loss)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To Customer a/c 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OR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Customer a/c Dr.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To Fx Fluctuation a/c (for gain)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963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Fx</a:t>
                      </a:r>
                      <a:r>
                        <a:rPr lang="en-US" sz="2000" dirty="0">
                          <a:effectLst/>
                        </a:rPr>
                        <a:t> Fluctuation a/c Dr. (for net gain)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 P&amp;L a/c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00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Key points to remember</a:t>
            </a:r>
            <a:endParaRPr lang="en-IN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24788033"/>
              </p:ext>
            </p:extLst>
          </p:nvPr>
        </p:nvGraphicFramePr>
        <p:xfrm>
          <a:off x="914400" y="1752600"/>
          <a:ext cx="77724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504825">
                <a:tc>
                  <a:txBody>
                    <a:bodyPr/>
                    <a:lstStyle/>
                    <a:p>
                      <a:r>
                        <a:rPr lang="en-US" dirty="0" smtClean="0"/>
                        <a:t>IMPORT PURCHASES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EXPORT SALES</a:t>
                      </a:r>
                      <a:endParaRPr lang="en-US" dirty="0"/>
                    </a:p>
                  </a:txBody>
                  <a:tcPr/>
                </a:tc>
              </a:tr>
              <a:tr h="50482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Fx</a:t>
                      </a:r>
                      <a:r>
                        <a:rPr lang="en-US" dirty="0" smtClean="0"/>
                        <a:t> rate increases –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loss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Fx</a:t>
                      </a:r>
                      <a:r>
                        <a:rPr lang="en-US" dirty="0" smtClean="0"/>
                        <a:t> rate increases –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Gain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482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Fx</a:t>
                      </a:r>
                      <a:r>
                        <a:rPr lang="en-US" dirty="0" smtClean="0"/>
                        <a:t> rate decreases -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Gain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Fx</a:t>
                      </a:r>
                      <a:r>
                        <a:rPr lang="en-US" dirty="0" smtClean="0"/>
                        <a:t> rate decreases –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loss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4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4825">
                <a:tc>
                  <a:txBody>
                    <a:bodyPr/>
                    <a:lstStyle/>
                    <a:p>
                      <a:r>
                        <a:rPr lang="en-US" dirty="0" smtClean="0"/>
                        <a:t>BORROWING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LENDING</a:t>
                      </a:r>
                      <a:endParaRPr lang="en-US" dirty="0"/>
                    </a:p>
                  </a:txBody>
                  <a:tcPr/>
                </a:tc>
              </a:tr>
              <a:tr h="50482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Fx</a:t>
                      </a:r>
                      <a:r>
                        <a:rPr lang="en-US" dirty="0" smtClean="0"/>
                        <a:t> rate increases –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loss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Fx</a:t>
                      </a:r>
                      <a:r>
                        <a:rPr lang="en-US" dirty="0" smtClean="0"/>
                        <a:t> rate increases –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Gain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482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Fx</a:t>
                      </a:r>
                      <a:r>
                        <a:rPr lang="en-US" dirty="0" smtClean="0"/>
                        <a:t> rate decreases –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Gain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Fx</a:t>
                      </a:r>
                      <a:r>
                        <a:rPr lang="en-US" dirty="0" smtClean="0"/>
                        <a:t> rate decreases –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loss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4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N" sz="4400" dirty="0" smtClean="0"/>
          </a:p>
          <a:p>
            <a:pPr marL="0" indent="0" algn="ctr">
              <a:buNone/>
            </a:pPr>
            <a:endParaRPr lang="en-IN" sz="4400" dirty="0"/>
          </a:p>
          <a:p>
            <a:pPr marL="0" indent="0" algn="ctr">
              <a:buNone/>
            </a:pPr>
            <a:endParaRPr lang="en-IN" sz="4400" smtClean="0"/>
          </a:p>
          <a:p>
            <a:pPr marL="0" indent="0" algn="ctr">
              <a:buNone/>
            </a:pPr>
            <a:r>
              <a:rPr lang="en-IN" sz="4400" smtClean="0"/>
              <a:t>Thank </a:t>
            </a:r>
            <a:r>
              <a:rPr lang="en-IN" sz="4400" dirty="0" smtClean="0"/>
              <a:t>You !</a:t>
            </a:r>
            <a:endParaRPr lang="en-IN" sz="4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How to use these online learning resources 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Download &amp; open the presentation file (PPT) provided to you in PDF form</a:t>
            </a:r>
          </a:p>
          <a:p>
            <a:r>
              <a:rPr lang="en-US" dirty="0" smtClean="0"/>
              <a:t>Download &amp; open the audio file named “as11audio”</a:t>
            </a:r>
          </a:p>
          <a:p>
            <a:r>
              <a:rPr lang="en-US" dirty="0" smtClean="0"/>
              <a:t>Note that each slide is serially numbered</a:t>
            </a:r>
          </a:p>
          <a:p>
            <a:r>
              <a:rPr lang="en-US" dirty="0" smtClean="0"/>
              <a:t>Listen &amp; proceed with audio file and PPT</a:t>
            </a:r>
          </a:p>
          <a:p>
            <a:r>
              <a:rPr lang="en-US" dirty="0" smtClean="0"/>
              <a:t>Audio will instruct you to change over to next slide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IN" dirty="0" smtClean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Key issues in AS 11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Scope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Applies to transactions in foreign currency including forward exchange contracts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Covers transactions in the nature of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Purchase/sale of goods or services where price is denominated in </a:t>
            </a:r>
            <a:r>
              <a:rPr lang="en-US" dirty="0" err="1" smtClean="0"/>
              <a:t>Fx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Borrowing/lending of money where amount is denominated in </a:t>
            </a:r>
            <a:r>
              <a:rPr lang="en-US" dirty="0" err="1" smtClean="0"/>
              <a:t>Fx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Unperformed forward exchange contract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Acquisition or disposal of assets or incurring/settling liabilities denominated in </a:t>
            </a:r>
            <a:r>
              <a:rPr lang="en-US" dirty="0" err="1" smtClean="0"/>
              <a:t>Fx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03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Key issues in AS 11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Transactions excluded from scope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Restatement of financial statements from its reporting currency into another currency for user convenience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Presentation of cash flows in </a:t>
            </a:r>
            <a:r>
              <a:rPr lang="en-US" dirty="0" err="1" smtClean="0"/>
              <a:t>Fx</a:t>
            </a:r>
            <a:r>
              <a:rPr lang="en-US" dirty="0" smtClean="0"/>
              <a:t> and transactions of cash flows from foreign operations (AS 3)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Exchange differences related to adjustment in interest costs (AS 16)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Key issues in AS 11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When transactions are translated  ?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Initial recognition &amp; immediate settlement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Recognition in stages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On the date of transaction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On balance sheet date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On settlement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Recognition of </a:t>
            </a:r>
            <a:r>
              <a:rPr lang="en-US" dirty="0" err="1" smtClean="0"/>
              <a:t>Fx</a:t>
            </a:r>
            <a:r>
              <a:rPr lang="en-US" dirty="0" smtClean="0"/>
              <a:t> gain or loss in profit &amp; loss account</a:t>
            </a:r>
          </a:p>
          <a:p>
            <a:pPr>
              <a:buFont typeface="Arial" pitchFamily="34" charset="0"/>
              <a:buChar char="•"/>
            </a:pP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Key issues in AS 11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Which transactions are translated ?</a:t>
            </a:r>
            <a:endParaRPr lang="en-IN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Monetary items viz. foreign currency notes, balance in bank accounts denominated in </a:t>
            </a:r>
            <a:r>
              <a:rPr lang="en-US" dirty="0" err="1" smtClean="0"/>
              <a:t>Fx</a:t>
            </a:r>
            <a:r>
              <a:rPr lang="en-US" dirty="0" smtClean="0"/>
              <a:t>, debtors /creditors or loans denominated in </a:t>
            </a:r>
            <a:r>
              <a:rPr lang="en-US" dirty="0" err="1" smtClean="0"/>
              <a:t>Fx</a:t>
            </a:r>
            <a:r>
              <a:rPr lang="en-US" dirty="0" smtClean="0"/>
              <a:t> – </a:t>
            </a:r>
            <a:r>
              <a:rPr lang="en-US" b="1" dirty="0" smtClean="0"/>
              <a:t>Require translation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Non-monetary items viz. assets or liabilities other than monetary items for </a:t>
            </a:r>
            <a:r>
              <a:rPr lang="en-US" dirty="0" err="1" smtClean="0"/>
              <a:t>Eg</a:t>
            </a:r>
            <a:r>
              <a:rPr lang="en-US" dirty="0" smtClean="0"/>
              <a:t>. Inventories , fixed assets , capital , investment in equity shares etc – </a:t>
            </a:r>
            <a:r>
              <a:rPr lang="en-US" b="1" dirty="0" smtClean="0"/>
              <a:t>Do not Require translation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Key issues in AS 11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Rate for conversion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Monetary items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Rate on date of </a:t>
            </a:r>
            <a:r>
              <a:rPr lang="en-US" dirty="0" smtClean="0"/>
              <a:t>initial recognition or balance </a:t>
            </a:r>
            <a:r>
              <a:rPr lang="en-US" dirty="0" smtClean="0"/>
              <a:t>sheet or settlement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Expected realizable value in certain cases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Non monetary items to be carried at historical cost or fair value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Certain terms used in </a:t>
            </a:r>
            <a:r>
              <a:rPr lang="en-US" dirty="0" smtClean="0"/>
              <a:t>AS 11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Reporting currency is the currency used in presenting financial statements</a:t>
            </a:r>
          </a:p>
          <a:p>
            <a:r>
              <a:rPr lang="en-IN" dirty="0" smtClean="0"/>
              <a:t>Foreign currency is the currency other than reporting currency</a:t>
            </a:r>
          </a:p>
          <a:p>
            <a:r>
              <a:rPr lang="en-IN" dirty="0" smtClean="0"/>
              <a:t>Exchange rate is the ratio for exchange of two currencies</a:t>
            </a:r>
          </a:p>
          <a:p>
            <a:r>
              <a:rPr lang="en-IN" dirty="0" smtClean="0"/>
              <a:t>Closing rate is the rate on the date of balance sheet</a:t>
            </a:r>
          </a:p>
          <a:p>
            <a:r>
              <a:rPr lang="en-IN" dirty="0" smtClean="0"/>
              <a:t>Fair value is the amount for which an asset could be exchanged or liability settled between willing parties having complete knowledge of transactions carried out at arm’s length. 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0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Accounting</a:t>
            </a:r>
            <a:r>
              <a:rPr lang="en-IN" dirty="0" smtClean="0"/>
              <a:t> Entries – Import purchases</a:t>
            </a:r>
            <a:endParaRPr lang="en-IN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9011333"/>
              </p:ext>
            </p:extLst>
          </p:nvPr>
        </p:nvGraphicFramePr>
        <p:xfrm>
          <a:off x="914400" y="1600200"/>
          <a:ext cx="7772400" cy="4236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72400"/>
              </a:tblGrid>
              <a:tr h="4707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22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When goods are </a:t>
                      </a:r>
                      <a:r>
                        <a:rPr lang="en-US" sz="2000" dirty="0" err="1">
                          <a:effectLst/>
                        </a:rPr>
                        <a:t>purchasesd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Import purchases a/c </a:t>
                      </a:r>
                      <a:r>
                        <a:rPr lang="en-US" sz="2000" dirty="0" err="1">
                          <a:effectLst/>
                        </a:rPr>
                        <a:t>Dr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 Supplier a/c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537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When payment is made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Supplier a/c Dr.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Fx</a:t>
                      </a:r>
                      <a:r>
                        <a:rPr lang="en-US" sz="2000" dirty="0">
                          <a:effectLst/>
                        </a:rPr>
                        <a:t> Fluctuation a/c Dr. (for loss)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 Bank a/c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 </a:t>
                      </a:r>
                      <a:r>
                        <a:rPr lang="en-US" sz="2000" dirty="0" err="1">
                          <a:effectLst/>
                        </a:rPr>
                        <a:t>Fx</a:t>
                      </a:r>
                      <a:r>
                        <a:rPr lang="en-US" sz="2000" dirty="0">
                          <a:effectLst/>
                        </a:rPr>
                        <a:t> Fluctuation a/c (for gain)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203</TotalTime>
  <Words>660</Words>
  <Application>Microsoft Office PowerPoint</Application>
  <PresentationFormat>On-screen Show (4:3)</PresentationFormat>
  <Paragraphs>114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Accounting for Foreign Currency Transactions (AS 11-revised w.e.f.  1.4.2004)  Online Learning Resources</vt:lpstr>
      <vt:lpstr>How to use these online learning resources ?</vt:lpstr>
      <vt:lpstr>Key issues in AS 11</vt:lpstr>
      <vt:lpstr>Key issues in AS 11</vt:lpstr>
      <vt:lpstr>Key issues in AS 11</vt:lpstr>
      <vt:lpstr>Key issues in AS 11</vt:lpstr>
      <vt:lpstr>Key issues in AS 11</vt:lpstr>
      <vt:lpstr>Certain terms used in AS 11</vt:lpstr>
      <vt:lpstr>Accounting Entries – Import purchases</vt:lpstr>
      <vt:lpstr>Accounting Entries – Import purchases</vt:lpstr>
      <vt:lpstr>Accounting Entries – Export sales</vt:lpstr>
      <vt:lpstr>Accounting Entries – Export sales</vt:lpstr>
      <vt:lpstr> Key points to remember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29</cp:revision>
  <dcterms:created xsi:type="dcterms:W3CDTF">2006-08-16T00:00:00Z</dcterms:created>
  <dcterms:modified xsi:type="dcterms:W3CDTF">2020-04-17T12:30:35Z</dcterms:modified>
</cp:coreProperties>
</file>